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61" r:id="rId3"/>
    <p:sldId id="262" r:id="rId4"/>
    <p:sldId id="257" r:id="rId5"/>
    <p:sldId id="260" r:id="rId6"/>
    <p:sldId id="269" r:id="rId7"/>
    <p:sldId id="270" r:id="rId8"/>
    <p:sldId id="273" r:id="rId9"/>
    <p:sldId id="258" r:id="rId10"/>
    <p:sldId id="271" r:id="rId11"/>
    <p:sldId id="267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2" r:id="rId20"/>
    <p:sldId id="280" r:id="rId21"/>
    <p:sldId id="281" r:id="rId22"/>
    <p:sldId id="283" r:id="rId23"/>
    <p:sldId id="284" r:id="rId24"/>
    <p:sldId id="285" r:id="rId25"/>
    <p:sldId id="264" r:id="rId26"/>
    <p:sldId id="265" r:id="rId27"/>
    <p:sldId id="259" r:id="rId28"/>
    <p:sldId id="26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41" autoAdjust="0"/>
  </p:normalViewPr>
  <p:slideViewPr>
    <p:cSldViewPr snapToGrid="0">
      <p:cViewPr varScale="1">
        <p:scale>
          <a:sx n="73" d="100"/>
          <a:sy n="73" d="100"/>
        </p:scale>
        <p:origin x="780" y="66"/>
      </p:cViewPr>
      <p:guideLst>
        <p:guide orient="horz" pos="2160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96EB5-1AD6-4992-B45C-9995957D529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0897D-BBE7-47B0-AE09-7FA4E90DF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3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10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20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25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l-GR" dirty="0"/>
                  <a:t>Πείραμα</a:t>
                </a:r>
                <a:r>
                  <a:rPr lang="el-GR" baseline="0" dirty="0"/>
                  <a:t> 1 </a:t>
                </a:r>
                <a:r>
                  <a:rPr lang="el-GR" baseline="0" dirty="0" smtClean="0"/>
                  <a:t>-&gt; </a:t>
                </a:r>
                <a:r>
                  <a:rPr lang="el-GR" baseline="0" dirty="0"/>
                  <a:t>όλα τα </a:t>
                </a:r>
                <a:r>
                  <a:rPr lang="en-US" baseline="0" dirty="0"/>
                  <a:t>Sessions </a:t>
                </a:r>
                <a:r>
                  <a:rPr lang="el-GR" baseline="0" dirty="0"/>
                  <a:t>εκφόρτισης που έχει παράγει ένας χρήστης (περίπου 200</a:t>
                </a:r>
                <a:r>
                  <a:rPr lang="el-GR" baseline="0" dirty="0" smtClean="0"/>
                  <a:t>)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baseline="0" dirty="0" smtClean="0"/>
                  <a:t>Αρχικά, για την ομαδοποίηση μέσω του </a:t>
                </a:r>
                <a:r>
                  <a:rPr lang="en-US" baseline="0" dirty="0" smtClean="0"/>
                  <a:t>CPCC</a:t>
                </a:r>
                <a:r>
                  <a:rPr lang="el-GR" baseline="0" dirty="0" smtClean="0"/>
                  <a:t> υπολογιστήκαν οι δύο καλύτερες εκδοχές της ιεραρχικής ομαδοποίησης </a:t>
                </a:r>
                <a:r>
                  <a:rPr lang="en-US" baseline="0" dirty="0" smtClean="0"/>
                  <a:t>complete </a:t>
                </a:r>
                <a:r>
                  <a:rPr lang="el-GR" baseline="0" dirty="0" smtClean="0"/>
                  <a:t>και </a:t>
                </a:r>
                <a:r>
                  <a:rPr lang="en-US" baseline="0" dirty="0" smtClean="0"/>
                  <a:t>average</a:t>
                </a:r>
                <a:r>
                  <a:rPr lang="el-GR" baseline="0" dirty="0" smtClean="0"/>
                  <a:t>.</a:t>
                </a:r>
                <a:r>
                  <a:rPr lang="en-US" baseline="0" dirty="0" smtClean="0"/>
                  <a:t> </a:t>
                </a:r>
                <a:r>
                  <a:rPr lang="el-GR" baseline="0" dirty="0" smtClean="0"/>
                  <a:t>Για τις δύο αυτές περιπτώσεις, αναζητήθηκε ο βέλτιστος αριθμός ομάδων, όπου βάσει του </a:t>
                </a:r>
                <a:r>
                  <a:rPr lang="en-US" baseline="0" dirty="0" smtClean="0"/>
                  <a:t>silhouette</a:t>
                </a:r>
                <a:r>
                  <a:rPr lang="el-GR" baseline="0" dirty="0" smtClean="0"/>
                  <a:t> ήταν 5 και 4 ομάδες, αντίστοιχα. Έπειτα, για την αξιολόγηση αυτών των δύο ομαδοποιήσεων, </a:t>
                </a:r>
                <a:r>
                  <a:rPr lang="el-GR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ο </a:t>
                </a:r>
                <a:r>
                  <a:rPr lang="el-G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πίνακας, παρουσιάζει τον αριθμό των παραθύρων που έχουν ενεργοποιημένο το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Bluetooth</a:t>
                </a:r>
                <a:r>
                  <a:rPr lang="el-G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το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GPS</a:t>
                </a:r>
                <a:r>
                  <a:rPr lang="el-G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ή/και το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Connectivity</a:t>
                </a:r>
                <a:r>
                  <a:rPr lang="el-G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ανά ομάδα για κάθε μια από τις δύο προηγούμενες περιπτώσεις. </a:t>
                </a:r>
                <a:endParaRPr lang="el-GR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Φαίνεται πως και</a:t>
                </a:r>
                <a:r>
                  <a:rPr lang="el-GR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οι δύο ομαδοποιήσεις έχουν δώσει ομάδες με κοινά χαρακτηριστικά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l-GR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Επιλέγεται η περίπτωση του 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complete</a:t>
                </a:r>
                <a:r>
                  <a:rPr lang="el-GR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l-G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όπου η </a:t>
                </a:r>
                <a:r>
                  <a:rPr lang="el-G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ομάδα </a:t>
                </a:r>
                <a:r>
                  <a:rPr lang="el-GR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0</a:t>
                </a:r>
                <a:r>
                  <a:rPr lang="el-G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περιέχει όλα τα παράθυρα χρήσεων που είχαν ενεργοποιημένα ταυτόχρονα το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Bluetooth</a:t>
                </a:r>
                <a:r>
                  <a:rPr lang="el-G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και το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Connectivity</a:t>
                </a:r>
                <a:r>
                  <a:rPr lang="el-G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</a:t>
                </a:r>
                <a:r>
                  <a:rPr lang="el-GR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l-G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η </a:t>
                </a:r>
                <a:r>
                  <a:rPr lang="el-G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ομάδα </a:t>
                </a:r>
                <a:r>
                  <a:rPr lang="el-GR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l-G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εκείνα με το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GPS</a:t>
                </a:r>
                <a:r>
                  <a:rPr lang="el-G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και το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Connectivity</a:t>
                </a:r>
                <a:r>
                  <a:rPr lang="el-G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κοκ.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l-G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Οι ομάδες αυτές στη συνέχεια, θα χρησιμοποιηθούν ως ετικέτες για την εκπαίδευση μοντέλων παλινδρόμησης, με τις ομάδες </a:t>
                </a:r>
                <a:r>
                  <a:rPr lang="el-GR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</a:t>
                </a:r>
                <a:r>
                  <a:rPr lang="el-G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και </a:t>
                </a:r>
                <a:r>
                  <a:rPr lang="el-GR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</a:t>
                </a:r>
                <a:r>
                  <a:rPr lang="el-G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να περιέχουν λίγα στοιχεία για να μπορέσει να εξαχθεί κάποιο συμπέρασμα.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58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l-GR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Έπειτα, παρουσιάζονται τα </a:t>
                </a:r>
                <a:r>
                  <a:rPr lang="el-G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θηκογράμματα (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boxplots</a:t>
                </a:r>
                <a:r>
                  <a:rPr lang="el-G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για τη χρήση του επεξεργαστή, τη διαθέσιμη μνήμη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RAM</a:t>
                </a:r>
                <a:r>
                  <a:rPr lang="el-G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και τη φωτεινότητα της συσκευής, για τις ομάδες </a:t>
                </a:r>
                <a:r>
                  <a:rPr lang="el-GR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0</a:t>
                </a:r>
                <a:r>
                  <a:rPr lang="el-G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l-GR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l-G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και </a:t>
                </a:r>
                <a:r>
                  <a:rPr lang="el-GR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l-GR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endParaRPr lang="el-GR" dirty="0" smtClean="0"/>
              </a:p>
              <a:p>
                <a:r>
                  <a:rPr lang="el-GR" dirty="0" smtClean="0"/>
                  <a:t>Η </a:t>
                </a:r>
                <a:r>
                  <a:rPr lang="el-GR" dirty="0"/>
                  <a:t>κύρια</a:t>
                </a:r>
                <a:r>
                  <a:rPr lang="el-GR" baseline="0" dirty="0"/>
                  <a:t> διαφορά εντοπίζεται στη φωτεινότητα, με την ομάδα 0 να περιέχει μέση χρήση, η ομάδα 1, μέση προς υψηλή και η ομάδα 3 μια γενικότερη </a:t>
                </a:r>
                <a:r>
                  <a:rPr lang="el-GR" baseline="0" dirty="0" smtClean="0"/>
                  <a:t>οικογένεια </a:t>
                </a:r>
                <a:r>
                  <a:rPr lang="el-GR" baseline="0" dirty="0"/>
                  <a:t>χρήσεων. Έτσι, στη συνέχεια θα χρησιμοποιηθούν μόνο οι ομάδες 0 και 1, καθώς το πλήθος των σημείων της ομάδας 3 δεν επιτρέπει την ανάπτυξη μοντέλου για τόσο γενική χρήση.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20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81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7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22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43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45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16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81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24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22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72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189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16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17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78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82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07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28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3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09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897D-BBE7-47B0-AE09-7FA4E90DFD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4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075C-228D-4BA3-B99C-8605A16F6485}" type="datetime2">
              <a:rPr lang="el-GR" smtClean="0"/>
              <a:t>Παρασκευή, 30 Οκτωβρίου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0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432-4A41-499D-8EDF-B95F2FF22DDC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6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B7F2-CB67-4090-873B-5BD00EE74ABC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7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67BB58C-D353-40E1-84DF-83D4185392A7}" type="datetime2">
              <a:rPr lang="el-GR" smtClean="0"/>
              <a:pPr/>
              <a:t>Παρασκευή, 30 Οκτωβρίου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l-GR" dirty="0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054AC6C-F3DF-4317-8233-FA0C4F3E5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3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6DA8-0BF6-43BF-A77D-46092D82A6F7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0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95EF-0FD6-4E73-8A96-E170F0ECD4CC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3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A289-12D8-44E3-A5E7-1543A7A87006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8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55A3-6F50-4B64-A16F-3BF3D20BDBC6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7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A10F-01AE-43E8-997A-2CBD5E9DBA58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3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5B2C-9B62-48CF-9C66-0C3264A3AD8C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1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4594-E417-4F3A-BDD3-3DFD9B5CA0C3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BF10E35-A191-4C7E-B7F1-139D28EF31B9}" type="datetime2">
              <a:rPr lang="el-GR" smtClean="0"/>
              <a:pPr/>
              <a:t>Παρασκευή, 30 Οκτωβρίου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l-GR" dirty="0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054AC6C-F3DF-4317-8233-FA0C4F3E5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6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430B3A-8D4C-4BA3-BA03-15A422495CA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28371" y="581901"/>
            <a:ext cx="7073889" cy="10618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l-GR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ΑΡΙΣΤΟΤΕΛΕΙΟ ΠΑΝΕΠΙΣΤΗΜΙΟ ΘΕΣΣΑΛΟΝΙΚΗΣ</a:t>
            </a:r>
            <a:br>
              <a:rPr lang="el-GR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l-GR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ΠΟΛΥΤΕΧΝΙΚΗ ΣΧΟΛΗ</a:t>
            </a:r>
            <a:br>
              <a:rPr lang="el-GR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l-GR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ΤΜΗΜΑ ΗΛΕΚΤΡΟΛΟΓΩΝ ΜΗΧΑΝΙΚΩΝ ΚΑΙ ΜΗΧΑΝΙΚΩΝ ΥΠΟΛΟΓΙΣΤΩΝ</a:t>
            </a:r>
            <a:br>
              <a:rPr lang="el-GR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l-GR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ΤΟΜΕΑΣ ΗΛΕΚΤΡΟΝΙΚΗΣ ΚΑΙ ΥΠΟΛΟΓΙΣΤΩΝ</a:t>
            </a:r>
            <a:br>
              <a:rPr lang="el-GR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l-GR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ΕΡΓΑΣΤΗΡΙΟ ΕΠΕΞΕΡΓΑΣΙΑΣ ΠΛΗΡΟΦΟΡΙΑΣ ΚΑΙ ΥΠΟΛΟΓΙΣΜΩΝ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15471"/>
            <a:ext cx="9144000" cy="4532523"/>
          </a:xfrm>
        </p:spPr>
        <p:txBody>
          <a:bodyPr anchor="ctr">
            <a:normAutofit/>
          </a:bodyPr>
          <a:lstStyle/>
          <a:p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Συλλογή και Ανάλυση Δεδομένων Κατανάλωσης Ενέργειας Κινητών Τηλεφώνων με Χρήση Τεχνικών Μηχανικής Μάθησης</a:t>
            </a:r>
            <a:endParaRPr lang="el-GR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Γεώργιος Μπαλαούρας (ΑΕΜ: 8861)</a:t>
            </a:r>
          </a:p>
          <a:p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Επιβλέποντες</a:t>
            </a:r>
          </a:p>
          <a:p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Ανδρέας Συμεωνίδης, Αναπληρωτής Καθηγητής</a:t>
            </a:r>
          </a:p>
          <a:p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Εμμανουήλ Τσαρδούλιας, Μεταδιδακτορικός Ερευνητής</a:t>
            </a:r>
          </a:p>
          <a:p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Θεσσαλονίκη, Οκτώβριος 2020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1C29014-63F0-457C-8635-8C55551F0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714" y="531059"/>
            <a:ext cx="1144057" cy="1112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42" y="5917474"/>
            <a:ext cx="1622596" cy="61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Ομαδοποίηση παραθύρων χρήσης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(2/2)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A930-30F9-4D8B-8D6E-187BA2D9DDED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10</a:t>
            </a:fld>
            <a:endParaRPr lang="en-US"/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143AC2D1-F00A-462D-B7B8-8B17A6E6D4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69" y="1364904"/>
            <a:ext cx="4867931" cy="4812059"/>
          </a:xfrm>
        </p:spPr>
      </p:pic>
      <p:pic>
        <p:nvPicPr>
          <p:cNvPr id="15" name="Θέση περιεχομένου 14">
            <a:extLst>
              <a:ext uri="{FF2B5EF4-FFF2-40B4-BE49-F238E27FC236}">
                <a16:creationId xmlns:a16="http://schemas.microsoft.com/office/drawing/2014/main" id="{1B48123C-9792-467A-B9AA-3F4589A978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80" y="1364903"/>
            <a:ext cx="4777439" cy="4812059"/>
          </a:xfrm>
        </p:spPr>
      </p:pic>
    </p:spTree>
    <p:extLst>
      <p:ext uri="{BB962C8B-B14F-4D97-AF65-F5344CB8AC3E}">
        <p14:creationId xmlns:p14="http://schemas.microsoft.com/office/powerpoint/2010/main" val="15719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Εκτίμηση 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drain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2133"/>
            <a:ext cx="4938656" cy="3875928"/>
          </a:xfrm>
        </p:spPr>
        <p:txBody>
          <a:bodyPr anchor="ctr">
            <a:norm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Μέθοδοι Παλινδρόμησης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Γραμμικό μοντέλο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Ridge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Lasso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 Gradient Boosted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trees</a:t>
            </a:r>
            <a:endParaRPr lang="el-GR" sz="1800" dirty="0" smtClean="0"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Εκπαίδευση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75%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 - 25% test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l-G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Αξιολόγηση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Παλινδρόμησης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ΜΑΕ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CC48-3007-476E-A345-E7A22B4861C2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11</a:t>
            </a:fld>
            <a:endParaRPr lang="en-US"/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165A6E61-4DBB-42A5-B3FF-F07DEAA533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56" y="1957295"/>
            <a:ext cx="5677281" cy="3244159"/>
          </a:xfrm>
        </p:spPr>
      </p:pic>
    </p:spTree>
    <p:extLst>
      <p:ext uri="{BB962C8B-B14F-4D97-AF65-F5344CB8AC3E}">
        <p14:creationId xmlns:p14="http://schemas.microsoft.com/office/powerpoint/2010/main" val="297123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Εκτίμηση 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drain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7933"/>
            <a:ext cx="10515600" cy="4351338"/>
          </a:xfrm>
        </p:spPr>
        <p:txBody>
          <a:bodyPr anchor="ctr">
            <a:norm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Αρχικός υπολογισμός υπερπαραμέτρων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Ridge &amp; Lasso: alpha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xgboost: n_estimators, learning rate, max_depth, colsample_bytree, reg_lambda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Αναζήτηση πλέγματος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fold Cross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Επιλογή χαρακτηριστικών</a:t>
            </a:r>
            <a:b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Ρύθμιση υπερπαραμέτρων</a:t>
            </a:r>
            <a:b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109D-F037-4CFA-A66E-6D41D1E15730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8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6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Πείραμα 1: Μεμονωμένος χρήστης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(1/6)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684"/>
            <a:ext cx="10515600" cy="4351338"/>
          </a:xfrm>
        </p:spPr>
        <p:txBody>
          <a:bodyPr/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Ομαδοποίηση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CPCC: Complete (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0.85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Average (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0.87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Silhouette: Complete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ομάδες (</a:t>
            </a:r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0.63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ομάδες (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Αξιολόγηση ομάδων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527" y="2663395"/>
            <a:ext cx="4530892" cy="313427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54A1-1356-422C-B9AC-529ED7BF1976}" type="datetime2">
              <a:rPr lang="el-GR" smtClean="0"/>
              <a:t>Παρασκευή, 30 Οκτωβρίου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>
                <a:cs typeface="Times New Roman" panose="02020603050405020304" pitchFamily="18" charset="0"/>
              </a:rPr>
              <a:t>13</a:t>
            </a:fld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2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03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Πείραμα 1: Μεμονωμένος χρήστης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(2/6)</a:t>
            </a:r>
            <a:b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Θηκογράμματα</a:t>
            </a:r>
            <a:r>
              <a:rPr lang="el-GR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χρήσης</a:t>
            </a:r>
            <a:endParaRPr lang="en-US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0288"/>
            <a:ext cx="3200400" cy="286383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2300288"/>
            <a:ext cx="3200400" cy="2889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2" y="2315159"/>
            <a:ext cx="3200400" cy="287420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250D-5291-4A26-942E-34EB32C934DF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14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3198" y="2095500"/>
            <a:ext cx="3440429" cy="3283323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562852" y="2095501"/>
            <a:ext cx="3440430" cy="3283322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30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Πείραμα 1: Μεμονωμένος χρήστης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(3/6)</a:t>
            </a:r>
            <a:b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Οπτικοποίηση</a:t>
            </a:r>
            <a:r>
              <a:rPr lang="el-GR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MDS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13" y="2088741"/>
            <a:ext cx="4822132" cy="32342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12" y="2108200"/>
            <a:ext cx="4822133" cy="321475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1E96-B83D-4070-BC03-3A246ED9C94C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Πείραμα 1: Μεμονωμένος χρήστης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(4/6)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76938" y="1825625"/>
            <a:ext cx="5042861" cy="4351338"/>
          </a:xfrm>
        </p:spPr>
        <p:txBody>
          <a:bodyPr anchor="t">
            <a:norm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Αρχική αναζήτηση πλέγματος</a:t>
            </a:r>
          </a:p>
          <a:p>
            <a:pPr marL="0" indent="0">
              <a:buNone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556895" y="1825625"/>
            <a:ext cx="3733644" cy="4351338"/>
          </a:xfrm>
        </p:spPr>
        <p:txBody>
          <a:bodyPr/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Επιλογή χαρακτηριστικών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importance: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0.037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(10)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66" y="2601350"/>
            <a:ext cx="6261844" cy="1986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768" r="-1"/>
          <a:stretch/>
        </p:blipFill>
        <p:spPr>
          <a:xfrm>
            <a:off x="8080849" y="2653036"/>
            <a:ext cx="2685736" cy="283884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C-00FD-4ED9-AC11-B857E7266E1B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3472" y="3126825"/>
            <a:ext cx="6088412" cy="72596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cxnSpLocks/>
            <a:stCxn id="3" idx="3"/>
          </p:cNvCxnSpPr>
          <p:nvPr/>
        </p:nvCxnSpPr>
        <p:spPr>
          <a:xfrm>
            <a:off x="6741884" y="3489806"/>
            <a:ext cx="12700" cy="725961"/>
          </a:xfrm>
          <a:prstGeom prst="curvedConnector4">
            <a:avLst>
              <a:gd name="adj1" fmla="val 1799992"/>
              <a:gd name="adj2" fmla="val 98617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58916" y="3658478"/>
            <a:ext cx="916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-40%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2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10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Πείραμα 1: Μεμονωμένος χρήστης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(5/6)</a:t>
            </a:r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Πρόβλεψη </a:t>
            </a: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drain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55" y="1911788"/>
            <a:ext cx="4721029" cy="356230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04" y="1916647"/>
            <a:ext cx="4721028" cy="3653175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2BE2-98CE-4D73-9426-5EE27252C897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Πείραμα 1: Μεμονωμένος χρήστης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(6/6)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D234-E8C4-455E-994D-47BEBE39A337}" type="datetime2">
              <a:rPr lang="el-G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Παρασκευή, 30 Οκτωβρίου 2020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18</a:t>
            </a:fld>
            <a:endParaRPr lang="en-US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A86B9787-0E23-4FDB-897C-FA79A05F06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5" y="1690688"/>
            <a:ext cx="7268696" cy="3858093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850971" y="4200433"/>
            <a:ext cx="3691945" cy="10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30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Πείραμα 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Πολλαπλοί χρήστες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Οπτικοποίηση</a:t>
            </a:r>
            <a:r>
              <a:rPr lang="el-GR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MDS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3" y="1825625"/>
            <a:ext cx="5263007" cy="35086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93" y="1833743"/>
            <a:ext cx="5263007" cy="350867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B4D1-3618-45F1-8BE3-A791B0B2C01B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8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Κίνητρο</a:t>
            </a:r>
            <a:endParaRPr lang="en-US" sz="32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367144"/>
            <a:ext cx="4930588" cy="3212201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Smartphones: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Κυρίαρχο στοιχείο της καθημερινότητας </a:t>
            </a:r>
            <a:b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Μπαταρία: Φορητότητα συσκευών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Συγκεκριμένος αριθμός επαναφορτίσεων</a:t>
            </a:r>
            <a:b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Αναγνώριση τύπων χρήσεων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Βελτίωση σχεδιασμού συσκευών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Καλύτερος έλεγχος αποφορτίσεων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35FA-1928-448F-87C2-E0EFF7F20765}" type="datetime2">
              <a:rPr lang="el-GR" smtClean="0"/>
              <a:t>Παρασκευή, 30 Οκτωβρίου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119B47-C28B-4710-AACF-4EEC21B880B1}"/>
              </a:ext>
            </a:extLst>
          </p:cNvPr>
          <p:cNvSpPr txBox="1">
            <a:spLocks/>
          </p:cNvSpPr>
          <p:nvPr/>
        </p:nvSpPr>
        <p:spPr>
          <a:xfrm>
            <a:off x="5768788" y="407521"/>
            <a:ext cx="48095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Σκοπός</a:t>
            </a:r>
            <a:r>
              <a:rPr lang="el-GR" sz="32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διπλωματικής</a:t>
            </a:r>
            <a:endParaRPr lang="en-US" sz="32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B4803D-62ED-45FB-AB22-39F1293CFD83}"/>
              </a:ext>
            </a:extLst>
          </p:cNvPr>
          <p:cNvSpPr txBox="1">
            <a:spLocks/>
          </p:cNvSpPr>
          <p:nvPr/>
        </p:nvSpPr>
        <p:spPr>
          <a:xfrm>
            <a:off x="5833783" y="1367144"/>
            <a:ext cx="5132294" cy="2300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Ανάπτυξη εφαρμογής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BatteryApp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Ομαδοποίηση όμοιων χρήσεων της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συσκευής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Εκτίμηση κατανάλωσης ενέργειας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3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10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Πείραμα 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Πολλαπλοί χρήστες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Πρόβλεψη </a:t>
            </a: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drain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11" y="1894120"/>
            <a:ext cx="4886350" cy="370744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09" y="1886133"/>
            <a:ext cx="4835182" cy="380202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1B03-F10D-4FCB-A7E0-BC278F3CC3C8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Πείραμα 2: Πολλαπλοί χρήστες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77251" y="3786756"/>
            <a:ext cx="3977670" cy="1450471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6CC8-B4A4-44ED-9327-845E1C06153C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21</a:t>
            </a:fld>
            <a:endParaRPr lang="en-US"/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05155AA5-471C-40BB-BCB2-982ACD3CE1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9" y="1690688"/>
            <a:ext cx="7003041" cy="3756283"/>
          </a:xfrm>
        </p:spPr>
      </p:pic>
    </p:spTree>
    <p:extLst>
      <p:ext uri="{BB962C8B-B14F-4D97-AF65-F5344CB8AC3E}">
        <p14:creationId xmlns:p14="http://schemas.microsoft.com/office/powerpoint/2010/main" val="146770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30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Πείραμα 3: Όμοια χωρητικότητα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Οπτικοποίηση</a:t>
            </a:r>
            <a:r>
              <a:rPr lang="el-GR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MDS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38" y="1937049"/>
            <a:ext cx="4673456" cy="32470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45" y="1945167"/>
            <a:ext cx="4645109" cy="324706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86EE-B9A0-458A-B10E-4666D27BDB3A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8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10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Πείραμα 3: Όμοια χωρητικότητα 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Πρόβλεψη </a:t>
            </a: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drain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36" y="2045448"/>
            <a:ext cx="4667611" cy="3472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34" y="2016637"/>
            <a:ext cx="4618734" cy="360716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63DF-43F1-474D-8358-84F6B17FEE0F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7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Πείραμα 2: Πολλαπλοί χρήστες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10875" y="3723065"/>
            <a:ext cx="3815793" cy="142240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E40C-0E32-40B6-990C-D2FF70802C1B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24</a:t>
            </a:fld>
            <a:endParaRPr lang="en-US"/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3CC02853-E304-4B9C-9CAD-E0E1749E79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" y="1690688"/>
            <a:ext cx="7025641" cy="3666306"/>
          </a:xfrm>
        </p:spPr>
      </p:pic>
    </p:spTree>
    <p:extLst>
      <p:ext uri="{BB962C8B-B14F-4D97-AF65-F5344CB8AC3E}">
        <p14:creationId xmlns:p14="http://schemas.microsoft.com/office/powerpoint/2010/main" val="404995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Συμπεράσματα</a:t>
            </a:r>
            <a:endParaRPr lang="en-US" sz="32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429"/>
            <a:ext cx="7886252" cy="416276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ομαδοποίηση βασίστηκε στα δυαδικά χαρακτηριστικά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Ισχυρά μη γραμμικό πρόβλημα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Αδυναμία στην πρόβλεψη των μεγάλων τιμών </a:t>
            </a:r>
          </a:p>
          <a:p>
            <a:pPr>
              <a:lnSpc>
                <a:spcPct val="10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Φωτεινότητα οθόνης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φορτίο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επεξεργαστή, θερμοκρασία και επίπεδο μπαταρίας συμμετέχουν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σημαντικά στην πρόβλεψη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Καλύτερα αποτελέσματα για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μια συσκευή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5B04-F930-43CE-A25E-19095FF23A76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6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Μελλοντικές επεκτάσεις</a:t>
            </a:r>
            <a:endParaRPr lang="en-US" sz="32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0773"/>
            <a:ext cx="10515600" cy="305756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Καταγραφή περισσοτέρων δεδομένων χρήσης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Ενσωμάτωση μοντέλου μηχανικής μάθησης εντός της εφαρμογής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Απόκτηση στατιστικών πληροφοριών χρηστών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Δοκιμή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περισσότερων αλγορίθμων ομαδοποίησης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παλινδρόμησης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B151-BA8F-48EA-95DB-383398BAB093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Ευχαριστίες</a:t>
            </a:r>
            <a:endParaRPr lang="en-US" sz="32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7560"/>
            <a:ext cx="10515600" cy="47211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Ευχαριστώ θερμά: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Τον αναπληρωτή καθηγητή κ.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Ανδρέα Συμεωνίδη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Τον μεταδιδακτορικό ερευνητή κ.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Εμμανουήλ Τσαρδούλια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Τους χρήστες της εφαρμογής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F6BA8-10CD-4814-858C-22E82EAE8AB4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2289"/>
            <a:ext cx="10515600" cy="435133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Ευχαριστώ πολύ για την προσοχή σας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l-GR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434814"/>
            <a:ext cx="3962400" cy="263042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3686-D346-470B-A22D-ABC6B4564B25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Βιβλιογραφία</a:t>
            </a:r>
            <a:r>
              <a:rPr lang="el-GR" sz="3200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200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Εκτίμηση επιπέδου φόρτισης (</a:t>
            </a: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SOC)</a:t>
            </a:r>
            <a:endParaRPr lang="en-US" sz="32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Συμβατικές τεχνικές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Φυσικές ιδιότητες μπαταρίας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Μεγάλα σφάλματα</a:t>
            </a:r>
            <a:br>
              <a:rPr 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based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τεχνικές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Μοντέλο περιγραφής μπαταρίας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Κατασκευή μοντέλου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Προσδιορισμός παραμέτρων για διαφορετικές συνθήκες λειτουργίας</a:t>
            </a:r>
            <a:br>
              <a:rPr 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driven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τεχνικές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Δεδομένα λειτουργίας μπαταρίας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Ποσότητα και ποιότητα δεδομένων</a:t>
            </a:r>
          </a:p>
          <a:p>
            <a:pPr lvl="1"/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786-E973-43CE-9DC0-326153F351F2}" type="datetime2">
              <a:rPr lang="el-GR" smtClean="0"/>
              <a:t>Παρασκευή, 30 Οκτωβρίου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Ανάλυση</a:t>
            </a:r>
            <a:r>
              <a:rPr lang="el-GR" sz="3200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μεθοδολογίας</a:t>
            </a:r>
            <a:endParaRPr lang="en-US" sz="32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5C6A-57EA-49CE-B40B-B0C0C9818537}" type="datetime2">
              <a:rPr lang="el-GR" smtClean="0"/>
              <a:t>Παρασκευή, 30 Οκτωβρίου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4</a:t>
            </a:fld>
            <a:endParaRPr lang="en-US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27CFFA7-7C2F-481A-9AB7-7F5946871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54" y="1646083"/>
            <a:ext cx="5044092" cy="393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Ανάπτυξη</a:t>
            </a:r>
            <a:r>
              <a:rPr lang="el-GR" sz="3200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εφαρμογής</a:t>
            </a:r>
            <a:r>
              <a:rPr lang="el-GR" sz="3200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BatteryApp</a:t>
            </a:r>
            <a:endParaRPr lang="en-US" sz="32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6264"/>
            <a:ext cx="5181600" cy="3585471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Foreground Service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Περιοδική καταγραφή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Δεδομένων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λειτουργίας συσκευής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Πληροφορίων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μπαταρίας</a:t>
            </a:r>
          </a:p>
          <a:p>
            <a:pPr marL="457200" lvl="1" indent="0">
              <a:buNone/>
            </a:pP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Ανώνυμα δεδομένα</a:t>
            </a:r>
            <a:b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D888-91BD-4D22-927E-7991C8F6666A}" type="datetime2">
              <a:rPr lang="el-GR" smtClean="0"/>
              <a:t>Παρασκευή, 30 Οκτωβρίου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5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311" y="787510"/>
            <a:ext cx="2641489" cy="5282977"/>
          </a:xfrm>
        </p:spPr>
      </p:pic>
    </p:spTree>
    <p:extLst>
      <p:ext uri="{BB962C8B-B14F-4D97-AF65-F5344CB8AC3E}">
        <p14:creationId xmlns:p14="http://schemas.microsoft.com/office/powerpoint/2010/main" val="329911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Προεπεξεργασία</a:t>
            </a:r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δεδομένων</a:t>
            </a:r>
            <a:endParaRPr lang="en-US" sz="32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5595"/>
            <a:ext cx="10515600" cy="2832312"/>
          </a:xfrm>
        </p:spPr>
        <p:txBody>
          <a:bodyPr anchor="ctr">
            <a:norm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Σωστή δειγματοληψία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Διπλότυπες εγγραφές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Ύπαρξη μηδενικών, αρνητικών και ελλειπουσών τιμών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Κανονικοποίηση χαρακτηριστικών στο [0, 1]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854D-F39D-4862-AA77-F7CD8826AF5E}" type="datetime2">
              <a:rPr lang="el-GR" smtClean="0"/>
              <a:t>Παρασκευή, 30 Οκτωβρίου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Ορισμός παραθύρων χρήσης</a:t>
            </a:r>
            <a:endParaRPr lang="en-US" sz="32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09897" y="1323191"/>
                <a:ext cx="4676503" cy="4582757"/>
              </a:xfrm>
            </p:spPr>
            <p:txBody>
              <a:bodyPr anchor="ctr">
                <a:normAutofit/>
              </a:bodyPr>
              <a:lstStyle/>
              <a:p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Σκοπός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Ομαλοποίηση </a:t>
                </a:r>
                <a:r>
                  <a:rPr lang="el-GR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δεδομένων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l-GR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Υπολογισμός τιμών: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Αριθμητικά δεδομένα: μέσος όρος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Κατηγορικά δεδομένα: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majority vote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l-GR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Βέλτιστη χρονική διάρκεια: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Ελαχιστοποίηση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roughness penalty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roughness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penalty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l-GR" sz="18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l-GR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Οπτικός έλεγχος γραφικών παραστάσεων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09897" y="1323191"/>
                <a:ext cx="4676503" cy="4582757"/>
              </a:xfrm>
              <a:blipFill>
                <a:blip r:embed="rId3"/>
                <a:stretch>
                  <a:fillRect l="-1173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83" y="2048748"/>
            <a:ext cx="5973034" cy="313164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7EEF-9F03-4FCC-9B82-02BFF0360CAD}" type="datetime2">
              <a:rPr lang="el-GR" smtClean="0"/>
              <a:t>Παρασκευή, 30 Οκτωβρίου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3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97E39F69-A5A1-4A79-B42C-AC3450807D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83462"/>
            <a:ext cx="5181600" cy="51370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Υπολογισμός 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drain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181600" cy="3165923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drain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επίπεδο φόρτισης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Υπολογίζεται για κάθε αρχείο</a:t>
                </a:r>
              </a:p>
              <a:p>
                <a:endParaRPr lang="el-G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l-G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l-G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181600" cy="3165923"/>
              </a:xfrm>
              <a:blipFill>
                <a:blip r:embed="rId4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6AF2-FF67-4331-88BA-45E9FE15D550}" type="datetime2">
              <a:rPr lang="el-GR" smtClean="0"/>
              <a:t>Παρασκευή, 30 Οκτωβρίου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8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03" y="3157140"/>
            <a:ext cx="2735730" cy="3147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203" y="3577532"/>
            <a:ext cx="3219930" cy="2743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203" y="3982434"/>
            <a:ext cx="4147980" cy="61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l-GR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Ομαδοποίηση παραθύρων χρήσης</a:t>
            </a:r>
            <a:r>
              <a:rPr lang="en-US" sz="32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13163"/>
            <a:ext cx="4114800" cy="3972747"/>
          </a:xfrm>
        </p:spPr>
        <p:txBody>
          <a:bodyPr anchor="ctr">
            <a:norm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Ιεραρχική ομαδοποίηση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Δενδρόγραμμα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Χαρακτηριστικά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χρήσης κινητού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l-G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Αξιολόγηση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ομαδοποίησης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Συντελεστής συσχέτισης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Cophenetic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CPCC)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Συντελεστής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Silhouette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Multidimensional scaling (MDS)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A5FB-D310-4F3D-87FB-BE906C0E6E3E}" type="datetime2">
              <a:rPr lang="el-G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Παρασκευή, 30 Οκτωβρίου 2020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Συλλογή και Ανάλυση Δεδομένων Κατανάλωσης Ενέργειας Κινητών Τηλεφώνων με Χρήση Τεχνικών Μηχανικής Μάθησης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C6C-F3DF-4317-8233-FA0C4F3E5E16}" type="slidenum">
              <a:rPr lang="en-US" smtClean="0"/>
              <a:t>9</a:t>
            </a:fld>
            <a:endParaRPr lang="en-US"/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62CF3079-1F9D-48E4-8ECF-9E4AE82004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09858"/>
            <a:ext cx="6637468" cy="4179355"/>
          </a:xfrm>
        </p:spPr>
      </p:pic>
    </p:spTree>
    <p:extLst>
      <p:ext uri="{BB962C8B-B14F-4D97-AF65-F5344CB8AC3E}">
        <p14:creationId xmlns:p14="http://schemas.microsoft.com/office/powerpoint/2010/main" val="136879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887</Words>
  <Application>Microsoft Office PowerPoint</Application>
  <PresentationFormat>Widescreen</PresentationFormat>
  <Paragraphs>245</Paragraphs>
  <Slides>28</Slides>
  <Notes>27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Courier New</vt:lpstr>
      <vt:lpstr>Times New Roman</vt:lpstr>
      <vt:lpstr>Verdana</vt:lpstr>
      <vt:lpstr>Wingdings</vt:lpstr>
      <vt:lpstr>Office Theme</vt:lpstr>
      <vt:lpstr>ΑΡΙΣΤΟΤΕΛΕΙΟ ΠΑΝΕΠΙΣΤΗΜΙΟ ΘΕΣΣΑΛΟΝΙΚΗΣ ΠΟΛΥΤΕΧΝΙΚΗ ΣΧΟΛΗ ΤΜΗΜΑ ΗΛΕΚΤΡΟΛΟΓΩΝ ΜΗΧΑΝΙΚΩΝ ΚΑΙ ΜΗΧΑΝΙΚΩΝ ΥΠΟΛΟΓΙΣΤΩΝ ΤΟΜΕΑΣ ΗΛΕΚΤΡΟΝΙΚΗΣ ΚΑΙ ΥΠΟΛΟΓΙΣΤΩΝ ΕΡΓΑΣΤΗΡΙΟ ΕΠΕΞΕΡΓΑΣΙΑΣ ΠΛΗΡΟΦΟΡΙΑΣ ΚΑΙ ΥΠΟΛΟΓΙΣΜΩΝ</vt:lpstr>
      <vt:lpstr>Κίνητρο</vt:lpstr>
      <vt:lpstr>Βιβλιογραφία Εκτίμηση επιπέδου φόρτισης (SOC)</vt:lpstr>
      <vt:lpstr>Ανάλυση μεθοδολογίας</vt:lpstr>
      <vt:lpstr>Ανάπτυξη εφαρμογής BatteryApp</vt:lpstr>
      <vt:lpstr>Προεπεξεργασία δεδομένων</vt:lpstr>
      <vt:lpstr>Ορισμός παραθύρων χρήσης</vt:lpstr>
      <vt:lpstr>Υπολογισμός energy drain</vt:lpstr>
      <vt:lpstr>Ομαδοποίηση παραθύρων χρήσης (1/2)</vt:lpstr>
      <vt:lpstr>Ομαδοποίηση παραθύρων χρήσης (2/2)</vt:lpstr>
      <vt:lpstr>Εκτίμηση energy drain (1/2)</vt:lpstr>
      <vt:lpstr>Εκτίμηση energy drain (2/2)</vt:lpstr>
      <vt:lpstr>Πείραμα 1: Μεμονωμένος χρήστης (1/6)</vt:lpstr>
      <vt:lpstr>Πείραμα 1: Μεμονωμένος χρήστης (2/6) Θηκογράμματα χρήσης</vt:lpstr>
      <vt:lpstr>Πείραμα 1: Μεμονωμένος χρήστης (3/6) Οπτικοποίηση MDS</vt:lpstr>
      <vt:lpstr>Πείραμα 1: Μεμονωμένος χρήστης (4/6)</vt:lpstr>
      <vt:lpstr>Πείραμα 1: Μεμονωμένος χρήστης (5/6) Πρόβλεψη energy drain</vt:lpstr>
      <vt:lpstr>Πείραμα 1: Μεμονωμένος χρήστης (6/6)</vt:lpstr>
      <vt:lpstr>Πείραμα 2: Πολλαπλοί χρήστες (1/3) Οπτικοποίηση MDS</vt:lpstr>
      <vt:lpstr>Πείραμα 2: Πολλαπλοί χρήστες (2/3) Πρόβλεψη energy drain</vt:lpstr>
      <vt:lpstr>Πείραμα 2: Πολλαπλοί χρήστες (3/3)</vt:lpstr>
      <vt:lpstr>Πείραμα 3: Όμοια χωρητικότητα (1/3) Οπτικοποίηση MDS</vt:lpstr>
      <vt:lpstr>Πείραμα 3: Όμοια χωρητικότητα (2/3) Πρόβλεψη energy drain</vt:lpstr>
      <vt:lpstr>Πείραμα 2: Πολλαπλοί χρήστες (3/3)</vt:lpstr>
      <vt:lpstr>Συμπεράσματα</vt:lpstr>
      <vt:lpstr>Μελλοντικές επεκτάσεις</vt:lpstr>
      <vt:lpstr>Ευχαριστίες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thesis-presentation</dc:title>
  <dc:creator>Georgios Balaouras</dc:creator>
  <cp:lastModifiedBy>Georgios Balaouras</cp:lastModifiedBy>
  <cp:revision>108</cp:revision>
  <dcterms:created xsi:type="dcterms:W3CDTF">2020-10-15T07:30:00Z</dcterms:created>
  <dcterms:modified xsi:type="dcterms:W3CDTF">2020-10-30T12:40:08Z</dcterms:modified>
</cp:coreProperties>
</file>